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9" r:id="rId1"/>
  </p:sldMasterIdLst>
  <p:sldIdLst>
    <p:sldId id="256" r:id="rId2"/>
    <p:sldId id="260" r:id="rId3"/>
    <p:sldId id="265" r:id="rId4"/>
    <p:sldId id="262" r:id="rId5"/>
    <p:sldId id="259" r:id="rId6"/>
    <p:sldId id="261" r:id="rId7"/>
    <p:sldId id="266" r:id="rId8"/>
    <p:sldId id="258" r:id="rId9"/>
    <p:sldId id="267" r:id="rId10"/>
    <p:sldId id="268" r:id="rId11"/>
    <p:sldId id="269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22"/>
  </p:normalViewPr>
  <p:slideViewPr>
    <p:cSldViewPr snapToGrid="0" snapToObjects="1">
      <p:cViewPr varScale="1">
        <p:scale>
          <a:sx n="143" d="100"/>
          <a:sy n="143" d="100"/>
        </p:scale>
        <p:origin x="2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4475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5945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6652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608849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62122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9136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561536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51492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76258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04940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9000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2894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94408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76255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886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159970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3A86C-F0C3-AC49-BCC6-726670176208}" type="datetimeFigureOut">
              <a:rPr lang="en-BR" smtClean="0"/>
              <a:t>11/07/21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E09B61C-8BAA-8C4F-85FA-D4F98DC9B228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01992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  <p:sldLayoutId id="21474839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A33DE-EF4E-944D-9325-045065F31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1233" y="3069494"/>
            <a:ext cx="5709531" cy="601716"/>
          </a:xfrm>
        </p:spPr>
        <p:txBody>
          <a:bodyPr>
            <a:normAutofit/>
          </a:bodyPr>
          <a:lstStyle/>
          <a:p>
            <a:pPr algn="ctr"/>
            <a:r>
              <a:rPr lang="en-BR" sz="30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Programa de Mentoria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C284925-79D3-8D46-AF88-6BAE7FC7565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634" y="370703"/>
            <a:ext cx="6611074" cy="209491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7E0C86-DD57-8149-9207-75EBDE4F58AB}"/>
              </a:ext>
            </a:extLst>
          </p:cNvPr>
          <p:cNvSpPr txBox="1">
            <a:spLocks/>
          </p:cNvSpPr>
          <p:nvPr/>
        </p:nvSpPr>
        <p:spPr>
          <a:xfrm>
            <a:off x="3241234" y="4876801"/>
            <a:ext cx="5709531" cy="6017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BR" sz="2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822026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738AB9-465F-9F41-807F-F482B0E14FE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5072194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Principais Clientes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Apartamentos na planta em São Paulo SP - Lançamentos">
            <a:extLst>
              <a:ext uri="{FF2B5EF4-FFF2-40B4-BE49-F238E27FC236}">
                <a16:creationId xmlns:a16="http://schemas.microsoft.com/office/drawing/2014/main" id="{763C3C7B-AC17-A947-8013-C84ACCDC3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00" y="2175871"/>
            <a:ext cx="2931769" cy="207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Free Data Science Icon of Gradient style - Available in SVG, PNG, EPS, AI &amp;amp;  Icon fonts">
            <a:extLst>
              <a:ext uri="{FF2B5EF4-FFF2-40B4-BE49-F238E27FC236}">
                <a16:creationId xmlns:a16="http://schemas.microsoft.com/office/drawing/2014/main" id="{DFF064F6-0647-D84A-B408-27A95ED05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140" y="2108243"/>
            <a:ext cx="2354246" cy="235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ome">
            <a:extLst>
              <a:ext uri="{FF2B5EF4-FFF2-40B4-BE49-F238E27FC236}">
                <a16:creationId xmlns:a16="http://schemas.microsoft.com/office/drawing/2014/main" id="{99A99AE3-188C-5640-9700-F2261D62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063" y="1959513"/>
            <a:ext cx="2721490" cy="250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27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738AB9-465F-9F41-807F-F482B0E14FE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5072194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Publicação do Modelo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Medium 1 - SVG - iconmonstr">
            <a:extLst>
              <a:ext uri="{FF2B5EF4-FFF2-40B4-BE49-F238E27FC236}">
                <a16:creationId xmlns:a16="http://schemas.microsoft.com/office/drawing/2014/main" id="{737CB0B3-F7F5-DA48-96E7-91340451C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447" y="2272157"/>
            <a:ext cx="2151924" cy="2151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ogotipo do github - ícones de mídia social grátis">
            <a:extLst>
              <a:ext uri="{FF2B5EF4-FFF2-40B4-BE49-F238E27FC236}">
                <a16:creationId xmlns:a16="http://schemas.microsoft.com/office/drawing/2014/main" id="{0347FA7C-7C4F-8F47-B39E-53D36362A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3416" y="2385888"/>
            <a:ext cx="1924461" cy="1924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324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pic>
        <p:nvPicPr>
          <p:cNvPr id="2" name="Picture 2" descr="Veja as respostas para as dúvidas de português mais frequentes | Guia do  Estudante">
            <a:extLst>
              <a:ext uri="{FF2B5EF4-FFF2-40B4-BE49-F238E27FC236}">
                <a16:creationId xmlns:a16="http://schemas.microsoft.com/office/drawing/2014/main" id="{37A67228-5A91-D84E-A7D6-B30EC78FA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690" y="1429692"/>
            <a:ext cx="6201052" cy="413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77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33373-5487-DA42-937D-488B3E6EB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79" y="2025899"/>
            <a:ext cx="4784688" cy="619262"/>
          </a:xfrm>
        </p:spPr>
        <p:txBody>
          <a:bodyPr/>
          <a:lstStyle/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Prever o preço de imóveis no mercado brasileiro.</a:t>
            </a:r>
          </a:p>
          <a:p>
            <a:pPr marL="0" indent="0">
              <a:buNone/>
            </a:pPr>
            <a:endParaRPr lang="en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pic>
        <p:nvPicPr>
          <p:cNvPr id="4100" name="Picture 4" descr="Real Estate Background clipart - House, Blue, Text, transparent clip art">
            <a:extLst>
              <a:ext uri="{FF2B5EF4-FFF2-40B4-BE49-F238E27FC236}">
                <a16:creationId xmlns:a16="http://schemas.microsoft.com/office/drawing/2014/main" id="{8DD22B1D-06D6-EF45-997C-ADC530731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74520"/>
            <a:ext cx="1970221" cy="197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5A28F9-B3D5-8242-8A26-3212E54BAA1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3881653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Projeto Proposto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508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5A28F9-B3D5-8242-8A26-3212E54BAA1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3881653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Benefícios do Produto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8D98DF-F016-E344-8292-CDCABC8F2E92}"/>
              </a:ext>
            </a:extLst>
          </p:cNvPr>
          <p:cNvSpPr txBox="1">
            <a:spLocks/>
          </p:cNvSpPr>
          <p:nvPr/>
        </p:nvSpPr>
        <p:spPr>
          <a:xfrm>
            <a:off x="936146" y="4307457"/>
            <a:ext cx="2241579" cy="6192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Agilidade em definir valores de imóveis;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67819B0-DB80-2A41-8FD7-A829E9109534}"/>
              </a:ext>
            </a:extLst>
          </p:cNvPr>
          <p:cNvSpPr txBox="1">
            <a:spLocks/>
          </p:cNvSpPr>
          <p:nvPr/>
        </p:nvSpPr>
        <p:spPr>
          <a:xfrm>
            <a:off x="3830454" y="4274296"/>
            <a:ext cx="2503927" cy="6192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Elevar o porder de negociação do imóvel;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FB3D948-63E2-D84F-B38E-029CC0C1266B}"/>
              </a:ext>
            </a:extLst>
          </p:cNvPr>
          <p:cNvSpPr txBox="1">
            <a:spLocks/>
          </p:cNvSpPr>
          <p:nvPr/>
        </p:nvSpPr>
        <p:spPr>
          <a:xfrm>
            <a:off x="6736099" y="4270183"/>
            <a:ext cx="3062325" cy="106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Aprimorar o entendimento do futuro do mercado imobiliário;</a:t>
            </a:r>
          </a:p>
        </p:txBody>
      </p:sp>
      <p:pic>
        <p:nvPicPr>
          <p:cNvPr id="1026" name="Picture 2" descr="Line Icon Save Time Time Management Stock Vector (Royalty Free) 1057527923">
            <a:extLst>
              <a:ext uri="{FF2B5EF4-FFF2-40B4-BE49-F238E27FC236}">
                <a16:creationId xmlns:a16="http://schemas.microsoft.com/office/drawing/2014/main" id="{CA8DD0F7-F95B-6848-991E-107076ED7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DADBDC"/>
              </a:clrFrom>
              <a:clrTo>
                <a:srgbClr val="DADBD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7"/>
          <a:stretch/>
        </p:blipFill>
        <p:spPr bwMode="auto">
          <a:xfrm>
            <a:off x="936146" y="1930610"/>
            <a:ext cx="2241579" cy="231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gotiation Png Best 13 Png Images - Negotiate Icon Png - Free Transparent  PNG Download - PNGkey">
            <a:extLst>
              <a:ext uri="{FF2B5EF4-FFF2-40B4-BE49-F238E27FC236}">
                <a16:creationId xmlns:a16="http://schemas.microsoft.com/office/drawing/2014/main" id="{3A376F2F-D9AE-8142-83DE-90B0DCA78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4" r="17397"/>
          <a:stretch/>
        </p:blipFill>
        <p:spPr bwMode="auto">
          <a:xfrm>
            <a:off x="3830454" y="1999323"/>
            <a:ext cx="2396123" cy="21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al Estate Stats Icon Vector, Círculo, Design, Flat Imagem PNG e Vetor  Para Download Gratuito">
            <a:extLst>
              <a:ext uri="{FF2B5EF4-FFF2-40B4-BE49-F238E27FC236}">
                <a16:creationId xmlns:a16="http://schemas.microsoft.com/office/drawing/2014/main" id="{71246494-8634-1C44-909D-B11A8E17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7111" y="1930610"/>
            <a:ext cx="2241579" cy="2241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923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9" y="228408"/>
            <a:ext cx="2804919" cy="905258"/>
          </a:xfrm>
          <a:prstGeom prst="rect">
            <a:avLst/>
          </a:prstGeom>
        </p:spPr>
      </p:pic>
      <p:pic>
        <p:nvPicPr>
          <p:cNvPr id="2050" name="Picture 2" descr="PET-Elétrica UFF -Introdução ao Python |">
            <a:extLst>
              <a:ext uri="{FF2B5EF4-FFF2-40B4-BE49-F238E27FC236}">
                <a16:creationId xmlns:a16="http://schemas.microsoft.com/office/drawing/2014/main" id="{03334CCE-E478-734C-8EB3-88C37EA6E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329" y="2022893"/>
            <a:ext cx="1344272" cy="134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 (linguagem de programação) – Wikipédia, a enciclopédia livre">
            <a:extLst>
              <a:ext uri="{FF2B5EF4-FFF2-40B4-BE49-F238E27FC236}">
                <a16:creationId xmlns:a16="http://schemas.microsoft.com/office/drawing/2014/main" id="{4DB1B205-AEB9-FA44-A2F0-CCF624E7A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843" y="1991975"/>
            <a:ext cx="1814269" cy="1406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9D272B-BC6C-1A46-BFFD-7557E832E822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3881653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Habilidades Técnicas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6" name="Picture 8" descr="Data analysis png 6 » PNG Image">
            <a:extLst>
              <a:ext uri="{FF2B5EF4-FFF2-40B4-BE49-F238E27FC236}">
                <a16:creationId xmlns:a16="http://schemas.microsoft.com/office/drawing/2014/main" id="{9A31451D-3F94-DE4B-B08F-E6D91F06E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741" y="3982127"/>
            <a:ext cx="2231402" cy="154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inear regression - Simple English Wikipedia, the free encyclopedia">
            <a:extLst>
              <a:ext uri="{FF2B5EF4-FFF2-40B4-BE49-F238E27FC236}">
                <a16:creationId xmlns:a16="http://schemas.microsoft.com/office/drawing/2014/main" id="{98831169-6F5D-614A-AE89-6D446D3D3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908" y="3967361"/>
            <a:ext cx="2360448" cy="156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Understanding Your Problem Is Half the Solution (Actually the Most  Important Half) - Henrico Dolfing">
            <a:extLst>
              <a:ext uri="{FF2B5EF4-FFF2-40B4-BE49-F238E27FC236}">
                <a16:creationId xmlns:a16="http://schemas.microsoft.com/office/drawing/2014/main" id="{10E0DAB1-5ADB-5240-854A-624C6A408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76" y="1326842"/>
            <a:ext cx="2869082" cy="286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achine learning: entenda o que é e como vai afetar os negócios - Vexia">
            <a:extLst>
              <a:ext uri="{FF2B5EF4-FFF2-40B4-BE49-F238E27FC236}">
                <a16:creationId xmlns:a16="http://schemas.microsoft.com/office/drawing/2014/main" id="{0AB3B095-E83B-BB48-95DC-50CC03ADB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843" y="4028126"/>
            <a:ext cx="2037201" cy="144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959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pic>
        <p:nvPicPr>
          <p:cNvPr id="1026" name="Picture 2" descr="Mônica Simas (Simas Consultoria) - Comunicação &amp;amp; Expressão">
            <a:extLst>
              <a:ext uri="{FF2B5EF4-FFF2-40B4-BE49-F238E27FC236}">
                <a16:creationId xmlns:a16="http://schemas.microsoft.com/office/drawing/2014/main" id="{CBCE249D-6E9D-4440-B0AA-FD2E4829D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50" y="2451538"/>
            <a:ext cx="2719075" cy="1586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s 10 habilidades profissionais do futuro que serão fundamentais no  pós-pandemia | CIO">
            <a:extLst>
              <a:ext uri="{FF2B5EF4-FFF2-40B4-BE49-F238E27FC236}">
                <a16:creationId xmlns:a16="http://schemas.microsoft.com/office/drawing/2014/main" id="{F86AB147-14D2-2949-A0E7-C97014C02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103" y="2447763"/>
            <a:ext cx="2851466" cy="160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trodução ao Google Analytics - como começar a utilizá-lo em sua empresa -  PET-MA">
            <a:extLst>
              <a:ext uri="{FF2B5EF4-FFF2-40B4-BE49-F238E27FC236}">
                <a16:creationId xmlns:a16="http://schemas.microsoft.com/office/drawing/2014/main" id="{6D5B6F3B-C88B-6D44-A339-C76D3A59F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349" y="2524523"/>
            <a:ext cx="2690030" cy="151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738AB9-465F-9F41-807F-F482B0E14FE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5072194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 </a:t>
            </a:r>
            <a:r>
              <a:rPr lang="pt-B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Skills</a:t>
            </a: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desenvolvidos durante o projeto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B71822-27C7-B146-BBA7-18AD72C01564}"/>
              </a:ext>
            </a:extLst>
          </p:cNvPr>
          <p:cNvSpPr txBox="1">
            <a:spLocks/>
          </p:cNvSpPr>
          <p:nvPr/>
        </p:nvSpPr>
        <p:spPr>
          <a:xfrm>
            <a:off x="617629" y="4037665"/>
            <a:ext cx="3053071" cy="471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 de Trabalho em equipe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2AA49B-A7F7-BC4A-95E6-A1A7A96A5AB5}"/>
              </a:ext>
            </a:extLst>
          </p:cNvPr>
          <p:cNvSpPr txBox="1">
            <a:spLocks/>
          </p:cNvSpPr>
          <p:nvPr/>
        </p:nvSpPr>
        <p:spPr>
          <a:xfrm>
            <a:off x="3623032" y="4051712"/>
            <a:ext cx="3053071" cy="471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Capacidade Analítica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65A9D9-6773-B240-871D-6CB23D044D73}"/>
              </a:ext>
            </a:extLst>
          </p:cNvPr>
          <p:cNvSpPr txBox="1">
            <a:spLocks/>
          </p:cNvSpPr>
          <p:nvPr/>
        </p:nvSpPr>
        <p:spPr>
          <a:xfrm>
            <a:off x="6575300" y="4062222"/>
            <a:ext cx="3053071" cy="471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Criatividade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538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pic>
        <p:nvPicPr>
          <p:cNvPr id="3074" name="Picture 2" descr="Kaggle - Wikipedia">
            <a:extLst>
              <a:ext uri="{FF2B5EF4-FFF2-40B4-BE49-F238E27FC236}">
                <a16:creationId xmlns:a16="http://schemas.microsoft.com/office/drawing/2014/main" id="{1F3F8FA3-9CD3-DD4E-87E0-54B5E2B8E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884" y="2063903"/>
            <a:ext cx="2010943" cy="77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A3CBC4-A808-9844-A11F-D3E4766461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3415"/>
          <a:stretch/>
        </p:blipFill>
        <p:spPr>
          <a:xfrm>
            <a:off x="821979" y="1745915"/>
            <a:ext cx="4244291" cy="141265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1C6936-F6F5-E149-95D5-D880D41A12FA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3881653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Fonte do Dataset</a:t>
            </a:r>
            <a:endParaRPr lang="en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360D34-E8B6-0542-B919-C614869A0F34}"/>
              </a:ext>
            </a:extLst>
          </p:cNvPr>
          <p:cNvSpPr txBox="1">
            <a:spLocks/>
          </p:cNvSpPr>
          <p:nvPr/>
        </p:nvSpPr>
        <p:spPr>
          <a:xfrm>
            <a:off x="821979" y="3464544"/>
            <a:ext cx="5351386" cy="4697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www.kaggle.com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devvret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/brazil-real-estate-listings</a:t>
            </a:r>
            <a:endParaRPr lang="en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314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738AB9-465F-9F41-807F-F482B0E14FE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5072194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F5968C6-ED12-ED47-BDF4-18388787C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79" y="1721388"/>
            <a:ext cx="7730350" cy="429724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5D4EB7D-B80D-9248-830D-AE383E69EC47}"/>
              </a:ext>
            </a:extLst>
          </p:cNvPr>
          <p:cNvSpPr txBox="1">
            <a:spLocks/>
          </p:cNvSpPr>
          <p:nvPr/>
        </p:nvSpPr>
        <p:spPr>
          <a:xfrm>
            <a:off x="8552329" y="3429000"/>
            <a:ext cx="1715033" cy="882945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atributos;</a:t>
            </a:r>
          </a:p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940.210 linhas</a:t>
            </a:r>
          </a:p>
        </p:txBody>
      </p:sp>
    </p:spTree>
    <p:extLst>
      <p:ext uri="{BB962C8B-B14F-4D97-AF65-F5344CB8AC3E}">
        <p14:creationId xmlns:p14="http://schemas.microsoft.com/office/powerpoint/2010/main" val="2353840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E2B004-471B-5C44-980B-AF9AFA7A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088" y="1529224"/>
            <a:ext cx="7445337" cy="3799552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85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838942-3558-2641-A0E2-F7498A3A2A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9" y="228408"/>
            <a:ext cx="2804919" cy="9052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738AB9-465F-9F41-807F-F482B0E14FE0}"/>
              </a:ext>
            </a:extLst>
          </p:cNvPr>
          <p:cNvSpPr txBox="1">
            <a:spLocks/>
          </p:cNvSpPr>
          <p:nvPr/>
        </p:nvSpPr>
        <p:spPr>
          <a:xfrm>
            <a:off x="821979" y="1204751"/>
            <a:ext cx="5072194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Preparação dos Dados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96D4994-B10B-584F-84B5-4ED92FCF3C54}"/>
              </a:ext>
            </a:extLst>
          </p:cNvPr>
          <p:cNvSpPr txBox="1">
            <a:spLocks/>
          </p:cNvSpPr>
          <p:nvPr/>
        </p:nvSpPr>
        <p:spPr>
          <a:xfrm>
            <a:off x="940557" y="4303840"/>
            <a:ext cx="2417519" cy="569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Limpeza dos dados </a:t>
            </a:r>
          </a:p>
        </p:txBody>
      </p:sp>
      <p:pic>
        <p:nvPicPr>
          <p:cNvPr id="2050" name="Picture 2" descr="Missing Data Icon High Res Stock Images | Shutterstock">
            <a:extLst>
              <a:ext uri="{FF2B5EF4-FFF2-40B4-BE49-F238E27FC236}">
                <a16:creationId xmlns:a16="http://schemas.microsoft.com/office/drawing/2014/main" id="{55D4B303-EFDB-CF46-939E-05A8744093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0" t="8941" r="16495" b="23995"/>
          <a:stretch/>
        </p:blipFill>
        <p:spPr bwMode="auto">
          <a:xfrm>
            <a:off x="3486178" y="1866489"/>
            <a:ext cx="2190044" cy="238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rrelation, data, hub, network, visualisation icon - Download on Iconfinder">
            <a:extLst>
              <a:ext uri="{FF2B5EF4-FFF2-40B4-BE49-F238E27FC236}">
                <a16:creationId xmlns:a16="http://schemas.microsoft.com/office/drawing/2014/main" id="{DB78F30E-027F-394B-B4DE-65E41D58E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780" y="1893854"/>
            <a:ext cx="2190043" cy="2190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ata Cleansing Icons - Download Free Vector Icons | Noun Project">
            <a:extLst>
              <a:ext uri="{FF2B5EF4-FFF2-40B4-BE49-F238E27FC236}">
                <a16:creationId xmlns:a16="http://schemas.microsoft.com/office/drawing/2014/main" id="{5286DBB7-F7A7-EB4E-8018-821D1C81B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15" y="1866489"/>
            <a:ext cx="2162677" cy="2162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B10E503-3727-5D4F-8823-4C2A260D073B}"/>
              </a:ext>
            </a:extLst>
          </p:cNvPr>
          <p:cNvSpPr txBox="1">
            <a:spLocks/>
          </p:cNvSpPr>
          <p:nvPr/>
        </p:nvSpPr>
        <p:spPr>
          <a:xfrm>
            <a:off x="3239498" y="4313756"/>
            <a:ext cx="2949285" cy="445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Tratamento “missing values”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9CC3B6F-84D0-1E4D-85F6-1B1B4B98D579}"/>
              </a:ext>
            </a:extLst>
          </p:cNvPr>
          <p:cNvSpPr txBox="1">
            <a:spLocks/>
          </p:cNvSpPr>
          <p:nvPr/>
        </p:nvSpPr>
        <p:spPr>
          <a:xfrm>
            <a:off x="6317277" y="4303840"/>
            <a:ext cx="3209261" cy="42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Estudo de correlação dos dados</a:t>
            </a:r>
          </a:p>
        </p:txBody>
      </p:sp>
    </p:spTree>
    <p:extLst>
      <p:ext uri="{BB962C8B-B14F-4D97-AF65-F5344CB8AC3E}">
        <p14:creationId xmlns:p14="http://schemas.microsoft.com/office/powerpoint/2010/main" val="35291657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{7527706B-B8CC-9740-8ED2-040B33F46317}tf10001060</Template>
  <TotalTime>1505</TotalTime>
  <Words>99</Words>
  <Application>Microsoft Macintosh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Times New Roman</vt:lpstr>
      <vt:lpstr>Trebuchet MS</vt:lpstr>
      <vt:lpstr>Wingdings 3</vt:lpstr>
      <vt:lpstr>Facet</vt:lpstr>
      <vt:lpstr>Programa de Mentoria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MARINHO GONCALVES</dc:creator>
  <cp:lastModifiedBy>THIAGO MARINHO GONCALVES</cp:lastModifiedBy>
  <cp:revision>29</cp:revision>
  <dcterms:created xsi:type="dcterms:W3CDTF">2021-07-05T01:25:45Z</dcterms:created>
  <dcterms:modified xsi:type="dcterms:W3CDTF">2021-07-12T02:42:08Z</dcterms:modified>
</cp:coreProperties>
</file>

<file path=docProps/thumbnail.jpeg>
</file>